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5" r:id="rId2"/>
    <p:sldId id="342" r:id="rId3"/>
    <p:sldId id="336" r:id="rId4"/>
    <p:sldId id="334" r:id="rId5"/>
    <p:sldId id="340" r:id="rId6"/>
    <p:sldId id="341" r:id="rId7"/>
    <p:sldId id="333" r:id="rId8"/>
    <p:sldId id="303" r:id="rId9"/>
    <p:sldId id="317" r:id="rId10"/>
    <p:sldId id="320" r:id="rId11"/>
    <p:sldId id="327" r:id="rId12"/>
    <p:sldId id="322" r:id="rId13"/>
    <p:sldId id="323" r:id="rId14"/>
    <p:sldId id="337" r:id="rId15"/>
    <p:sldId id="325" r:id="rId16"/>
    <p:sldId id="326" r:id="rId17"/>
    <p:sldId id="286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048"/>
    <a:srgbClr val="DEDEEE"/>
    <a:srgbClr val="009900"/>
    <a:srgbClr val="FF9900"/>
    <a:srgbClr val="F1F1F3"/>
    <a:srgbClr val="F666F6"/>
    <a:srgbClr val="FFCC99"/>
    <a:srgbClr val="F44AF4"/>
    <a:srgbClr val="6699FF"/>
    <a:srgbClr val="92E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67" autoAdjust="0"/>
  </p:normalViewPr>
  <p:slideViewPr>
    <p:cSldViewPr>
      <p:cViewPr varScale="1">
        <p:scale>
          <a:sx n="159" d="100"/>
          <a:sy n="159" d="100"/>
        </p:scale>
        <p:origin x="1854" y="14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3397461311980448E-3"/>
          <c:w val="0.45903787229247967"/>
          <c:h val="0.9122118303121689"/>
        </c:manualLayout>
      </c:layout>
      <c:doughnutChart>
        <c:varyColors val="1"/>
        <c:ser>
          <c:idx val="3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explosion val="2"/>
          <c:dPt>
            <c:idx val="1"/>
            <c:bubble3D val="0"/>
            <c:spPr>
              <a:solidFill>
                <a:srgbClr val="7CCA62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B8CF-4B4F-9DE6-69BBA4043417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8CF-4B4F-9DE6-69BBA4043417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8CF-4B4F-9DE6-69BBA4043417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8CF-4B4F-9DE6-69BBA4043417}"/>
              </c:ext>
            </c:extLst>
          </c:dPt>
          <c:dLbls>
            <c:dLbl>
              <c:idx val="2"/>
              <c:layout>
                <c:manualLayout>
                  <c:x val="1.2718076044321723E-2"/>
                  <c:y val="1.0443717091455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CF-4B4F-9DE6-69BBA4043417}"/>
                </c:ext>
              </c:extLst>
            </c:dLbl>
            <c:dLbl>
              <c:idx val="3"/>
              <c:layout>
                <c:manualLayout>
                  <c:x val="2.0766250490224952E-3"/>
                  <c:y val="6.6468681901300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CF-4B4F-9DE6-69BBA4043417}"/>
                </c:ext>
              </c:extLst>
            </c:dLbl>
            <c:dLbl>
              <c:idx val="4"/>
              <c:layout>
                <c:manualLayout>
                  <c:x val="-1.4665679528721907E-2"/>
                  <c:y val="1.020006903361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CF-4B4F-9DE6-69BBA4043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Лист1!$B$5:$B$9</c:f>
              <c:strCache>
                <c:ptCount val="5"/>
                <c:pt idx="0">
                  <c:v> на охрану и рациональное использование водных ресурсов</c:v>
                </c:pt>
                <c:pt idx="1">
                  <c:v>на охрану атмосферного воздуха</c:v>
                </c:pt>
                <c:pt idx="2">
                  <c:v>на охрану и рациональное использование земель</c:v>
                </c:pt>
                <c:pt idx="3">
                  <c:v>на охрану окружающей среды от загрязнения отходами производства и потребления</c:v>
                </c:pt>
                <c:pt idx="4">
                  <c:v>на другие мероприятия</c:v>
                </c:pt>
              </c:strCache>
            </c:strRef>
          </c:cat>
          <c:val>
            <c:numRef>
              <c:f>Лист1!$K$5:$K$9</c:f>
              <c:numCache>
                <c:formatCode>General</c:formatCode>
                <c:ptCount val="5"/>
                <c:pt idx="0">
                  <c:v>65863</c:v>
                </c:pt>
                <c:pt idx="1">
                  <c:v>59827</c:v>
                </c:pt>
                <c:pt idx="2">
                  <c:v>10174</c:v>
                </c:pt>
                <c:pt idx="3">
                  <c:v>10942</c:v>
                </c:pt>
                <c:pt idx="4">
                  <c:v>6190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CF-4B4F-9DE6-69BBA4043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2"/>
        <c:holeSize val="50"/>
      </c:doughnutChart>
    </c:plotArea>
    <c:legend>
      <c:legendPos val="r"/>
      <c:layout>
        <c:manualLayout>
          <c:xMode val="edge"/>
          <c:yMode val="edge"/>
          <c:x val="0.4809117699917792"/>
          <c:y val="3.3687012134486771E-2"/>
          <c:w val="0.47132084425788118"/>
          <c:h val="0.96631316979907733"/>
        </c:manualLayout>
      </c:layout>
      <c:overlay val="0"/>
      <c:txPr>
        <a:bodyPr/>
        <a:lstStyle/>
        <a:p>
          <a:pPr rtl="0">
            <a:defRPr sz="105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5770156788563"/>
          <c:y val="8.7236471019716461E-2"/>
          <c:w val="0.51045098559095625"/>
          <c:h val="0.7724857248548772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Лист1!$B$4</c:f>
              <c:strCache>
                <c:ptCount val="1"/>
                <c:pt idx="0">
                  <c:v>Инвестиции в основной капитал - всего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Лист1!$C$3:$K$3</c:f>
              <c:numCache>
                <c:formatCode>General</c:formatCode>
                <c:ptCount val="9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Лист1!$C$4:$K$4</c:f>
              <c:numCache>
                <c:formatCode>General</c:formatCode>
                <c:ptCount val="9"/>
                <c:pt idx="0">
                  <c:v>58738</c:v>
                </c:pt>
                <c:pt idx="1">
                  <c:v>89094</c:v>
                </c:pt>
                <c:pt idx="2">
                  <c:v>95662</c:v>
                </c:pt>
                <c:pt idx="3">
                  <c:v>116543</c:v>
                </c:pt>
                <c:pt idx="4">
                  <c:v>123807</c:v>
                </c:pt>
                <c:pt idx="5">
                  <c:v>158636</c:v>
                </c:pt>
                <c:pt idx="6">
                  <c:v>151788</c:v>
                </c:pt>
                <c:pt idx="7">
                  <c:v>139677</c:v>
                </c:pt>
                <c:pt idx="8">
                  <c:v>152996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02-4BFF-ACD2-1A49B92D1DFB}"/>
            </c:ext>
          </c:extLst>
        </c:ser>
        <c:ser>
          <c:idx val="2"/>
          <c:order val="1"/>
          <c:tx>
            <c:strRef>
              <c:f>Лист1!$B$5</c:f>
              <c:strCache>
                <c:ptCount val="1"/>
                <c:pt idx="0">
                  <c:v> на охрану и рациональное использование водных ресурсов</c:v>
                </c:pt>
              </c:strCache>
            </c:strRef>
          </c:tx>
          <c:spPr>
            <a:ln w="349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Лист1!$C$3:$K$3</c:f>
              <c:numCache>
                <c:formatCode>General</c:formatCode>
                <c:ptCount val="9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Лист1!$C$5:$K$5</c:f>
              <c:numCache>
                <c:formatCode>General</c:formatCode>
                <c:ptCount val="9"/>
                <c:pt idx="0">
                  <c:v>26143</c:v>
                </c:pt>
                <c:pt idx="1">
                  <c:v>46025</c:v>
                </c:pt>
                <c:pt idx="2">
                  <c:v>46610</c:v>
                </c:pt>
                <c:pt idx="3">
                  <c:v>52420</c:v>
                </c:pt>
                <c:pt idx="4">
                  <c:v>59505</c:v>
                </c:pt>
                <c:pt idx="5">
                  <c:v>76315</c:v>
                </c:pt>
                <c:pt idx="6">
                  <c:v>78962</c:v>
                </c:pt>
                <c:pt idx="7">
                  <c:v>67469</c:v>
                </c:pt>
                <c:pt idx="8">
                  <c:v>65863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02-4BFF-ACD2-1A49B92D1DFB}"/>
            </c:ext>
          </c:extLst>
        </c:ser>
        <c:ser>
          <c:idx val="3"/>
          <c:order val="2"/>
          <c:tx>
            <c:strRef>
              <c:f>Лист1!$B$6</c:f>
              <c:strCache>
                <c:ptCount val="1"/>
                <c:pt idx="0">
                  <c:v>на охрану атмосферного воздуха</c:v>
                </c:pt>
              </c:strCache>
            </c:strRef>
          </c:tx>
          <c:spPr>
            <a:ln w="3492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Лист1!$C$3:$K$3</c:f>
              <c:numCache>
                <c:formatCode>General</c:formatCode>
                <c:ptCount val="9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Лист1!$C$6:$K$6</c:f>
              <c:numCache>
                <c:formatCode>General</c:formatCode>
                <c:ptCount val="9"/>
                <c:pt idx="0">
                  <c:v>19839</c:v>
                </c:pt>
                <c:pt idx="1">
                  <c:v>26127</c:v>
                </c:pt>
                <c:pt idx="2">
                  <c:v>27882</c:v>
                </c:pt>
                <c:pt idx="3">
                  <c:v>34626</c:v>
                </c:pt>
                <c:pt idx="4">
                  <c:v>41196</c:v>
                </c:pt>
                <c:pt idx="5">
                  <c:v>55587</c:v>
                </c:pt>
                <c:pt idx="6">
                  <c:v>40120</c:v>
                </c:pt>
                <c:pt idx="7">
                  <c:v>40340</c:v>
                </c:pt>
                <c:pt idx="8">
                  <c:v>59827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02-4BFF-ACD2-1A49B92D1DFB}"/>
            </c:ext>
          </c:extLst>
        </c:ser>
        <c:ser>
          <c:idx val="4"/>
          <c:order val="3"/>
          <c:tx>
            <c:strRef>
              <c:f>Лист1!$B$7</c:f>
              <c:strCache>
                <c:ptCount val="1"/>
                <c:pt idx="0">
                  <c:v>на охрану и рациональное использование земель</c:v>
                </c:pt>
              </c:strCache>
            </c:strRef>
          </c:tx>
          <c:spPr>
            <a:ln w="34925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Лист1!$C$3:$K$3</c:f>
              <c:numCache>
                <c:formatCode>General</c:formatCode>
                <c:ptCount val="9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Лист1!$C$7:$K$7</c:f>
              <c:numCache>
                <c:formatCode>General</c:formatCode>
                <c:ptCount val="9"/>
                <c:pt idx="0">
                  <c:v>9206</c:v>
                </c:pt>
                <c:pt idx="1">
                  <c:v>9340</c:v>
                </c:pt>
                <c:pt idx="2">
                  <c:v>13785</c:v>
                </c:pt>
                <c:pt idx="3">
                  <c:v>19888</c:v>
                </c:pt>
                <c:pt idx="4">
                  <c:v>13802</c:v>
                </c:pt>
                <c:pt idx="5">
                  <c:v>14540</c:v>
                </c:pt>
                <c:pt idx="6">
                  <c:v>15703</c:v>
                </c:pt>
                <c:pt idx="7">
                  <c:v>12228</c:v>
                </c:pt>
                <c:pt idx="8">
                  <c:v>10174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02-4BFF-ACD2-1A49B92D1DFB}"/>
            </c:ext>
          </c:extLst>
        </c:ser>
        <c:ser>
          <c:idx val="5"/>
          <c:order val="4"/>
          <c:tx>
            <c:strRef>
              <c:f>Лист1!$B$8</c:f>
              <c:strCache>
                <c:ptCount val="1"/>
                <c:pt idx="0">
                  <c:v>на охрану от загрязнения отходами производства и потребления</c:v>
                </c:pt>
              </c:strCache>
            </c:strRef>
          </c:tx>
          <c:spPr>
            <a:ln w="3492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Лист1!$C$3:$K$3</c:f>
              <c:numCache>
                <c:formatCode>General</c:formatCode>
                <c:ptCount val="9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Лист1!$C$8:$K$8</c:f>
              <c:numCache>
                <c:formatCode>General</c:formatCode>
                <c:ptCount val="9"/>
                <c:pt idx="0">
                  <c:v>2988</c:v>
                </c:pt>
                <c:pt idx="1">
                  <c:v>6276</c:v>
                </c:pt>
                <c:pt idx="2">
                  <c:v>4505</c:v>
                </c:pt>
                <c:pt idx="3">
                  <c:v>7442</c:v>
                </c:pt>
                <c:pt idx="4">
                  <c:v>7485</c:v>
                </c:pt>
                <c:pt idx="5">
                  <c:v>7684</c:v>
                </c:pt>
                <c:pt idx="6">
                  <c:v>12732</c:v>
                </c:pt>
                <c:pt idx="7">
                  <c:v>8423</c:v>
                </c:pt>
                <c:pt idx="8">
                  <c:v>10942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E02-4BFF-ACD2-1A49B92D1DFB}"/>
            </c:ext>
          </c:extLst>
        </c:ser>
        <c:ser>
          <c:idx val="6"/>
          <c:order val="5"/>
          <c:tx>
            <c:strRef>
              <c:f>Лист1!$B$9</c:f>
              <c:strCache>
                <c:ptCount val="1"/>
                <c:pt idx="0">
                  <c:v>на другие мероприятия</c:v>
                </c:pt>
              </c:strCache>
            </c:strRef>
          </c:tx>
          <c:spPr>
            <a:ln w="34925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Лист1!$C$3:$K$3</c:f>
              <c:numCache>
                <c:formatCode>General</c:formatCode>
                <c:ptCount val="9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Лист1!$C$9:$K$9</c:f>
              <c:numCache>
                <c:formatCode>General</c:formatCode>
                <c:ptCount val="9"/>
                <c:pt idx="0">
                  <c:v>562</c:v>
                </c:pt>
                <c:pt idx="1">
                  <c:v>1326</c:v>
                </c:pt>
                <c:pt idx="2">
                  <c:v>2880</c:v>
                </c:pt>
                <c:pt idx="3">
                  <c:v>2167</c:v>
                </c:pt>
                <c:pt idx="4">
                  <c:v>1819</c:v>
                </c:pt>
                <c:pt idx="5">
                  <c:v>4510</c:v>
                </c:pt>
                <c:pt idx="6">
                  <c:v>4271</c:v>
                </c:pt>
                <c:pt idx="7">
                  <c:v>11217</c:v>
                </c:pt>
                <c:pt idx="8">
                  <c:v>6190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E02-4BFF-ACD2-1A49B92D1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12288"/>
        <c:axId val="11213824"/>
      </c:lineChart>
      <c:catAx>
        <c:axId val="1121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13824"/>
        <c:crosses val="autoZero"/>
        <c:auto val="1"/>
        <c:lblAlgn val="ctr"/>
        <c:lblOffset val="100"/>
        <c:noMultiLvlLbl val="0"/>
      </c:catAx>
      <c:valAx>
        <c:axId val="112138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руб.</a:t>
                </a:r>
              </a:p>
            </c:rich>
          </c:tx>
          <c:layout>
            <c:manualLayout>
              <c:xMode val="edge"/>
              <c:yMode val="edge"/>
              <c:x val="8.6711078401415342E-2"/>
              <c:y val="5.0192232297555364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1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487734032108887"/>
          <c:y val="3.5134562608288754E-2"/>
          <c:w val="0.38512265967891113"/>
          <c:h val="0.96486543739171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C823-A6E5-4EFD-81B0-E7FB3AD1F993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71EF-839D-4E08-911A-77372B6C8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86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762E-EF8A-4298-B8C9-287D102C4B5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8E495-BCBB-42DC-9C6B-1DD79577A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2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E495-BCBB-42DC-9C6B-1DD79577A62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4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94FE-8C42-474F-B4A7-F062699D6FDC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7CB0-ACD1-4CA1-B4AA-418DE0F75D3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B28-A943-4CA1-94B4-381687D42FD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FF8-C021-4D7C-B8AC-7A0F8CAF318F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3B5E-8F14-41A7-81CA-F5D96F5FB11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2F19-FFBD-4033-8BF3-92D9CD450A5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55E-23A6-44F8-94B4-A23574CC85E5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4D88-E40B-4B61-A4E5-D94A86191A1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9DE3-9711-4A14-AC2C-B27883A08CDF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CBA0-580B-4182-95C7-B086D4D2284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55A7-D82D-4B14-B7C3-9E869BC8D43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AD6D33-CBE4-4C23-9C73-64B892EAB62E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DCD1B6-2CF3-4217-AEAF-E5434A4F2D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99552" y="1844824"/>
            <a:ext cx="7851648" cy="1663959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«Учет природоохранных расходов в Российской Федерации в рамках СПЭУ» 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21692" y="3632448"/>
            <a:ext cx="7854696" cy="116470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индекса природоохранных расходов и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показателей физического объема в соответствии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 международными рекомендациями,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9-10 апреля 2019 г., Москва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5436096" y="5085184"/>
            <a:ext cx="35396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Фоменко Г.А.,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Лошадкин К.А.,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Фоменко М.А.,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Арабова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Е.А.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85" y="764704"/>
            <a:ext cx="3329909" cy="78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3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6503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Сводные сведения о наличии официальных данных </a:t>
            </a:r>
            <a:br>
              <a:rPr lang="ru-RU" sz="2400" b="1" dirty="0">
                <a:cs typeface="Arial" panose="020B0604020202020204" pitchFamily="34" charset="0"/>
              </a:rPr>
            </a:br>
            <a:r>
              <a:rPr lang="ru-RU" sz="2400" b="1" dirty="0">
                <a:cs typeface="Arial" panose="020B0604020202020204" pitchFamily="34" charset="0"/>
              </a:rPr>
              <a:t>для заполнения СРООС в рамках СПЭУ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235"/>
              </p:ext>
            </p:extLst>
          </p:nvPr>
        </p:nvGraphicFramePr>
        <p:xfrm>
          <a:off x="251519" y="1988841"/>
          <a:ext cx="8640962" cy="3744414"/>
        </p:xfrm>
        <a:graphic>
          <a:graphicData uri="http://schemas.openxmlformats.org/drawingml/2006/table">
            <a:tbl>
              <a:tblPr/>
              <a:tblGrid>
                <a:gridCol w="516348">
                  <a:extLst>
                    <a:ext uri="{9D8B030D-6E8A-4147-A177-3AD203B41FA5}">
                      <a16:colId xmlns:a16="http://schemas.microsoft.com/office/drawing/2014/main" val="1682522257"/>
                    </a:ext>
                  </a:extLst>
                </a:gridCol>
                <a:gridCol w="4441400">
                  <a:extLst>
                    <a:ext uri="{9D8B030D-6E8A-4147-A177-3AD203B41FA5}">
                      <a16:colId xmlns:a16="http://schemas.microsoft.com/office/drawing/2014/main" val="2144654720"/>
                    </a:ext>
                  </a:extLst>
                </a:gridCol>
                <a:gridCol w="1841607">
                  <a:extLst>
                    <a:ext uri="{9D8B030D-6E8A-4147-A177-3AD203B41FA5}">
                      <a16:colId xmlns:a16="http://schemas.microsoft.com/office/drawing/2014/main" val="3793078737"/>
                    </a:ext>
                  </a:extLst>
                </a:gridCol>
                <a:gridCol w="1841607">
                  <a:extLst>
                    <a:ext uri="{9D8B030D-6E8A-4147-A177-3AD203B41FA5}">
                      <a16:colId xmlns:a16="http://schemas.microsoft.com/office/drawing/2014/main" val="2508715898"/>
                    </a:ext>
                  </a:extLst>
                </a:gridCol>
              </a:tblGrid>
              <a:tr h="5480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параметра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Численное значение / % от общего количества заполняемых ячеек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37961"/>
                  </a:ext>
                </a:extLst>
              </a:tr>
              <a:tr h="548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всех счетов СПЭУ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счетов СРООС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763884"/>
                  </a:ext>
                </a:extLst>
              </a:tr>
              <a:tr h="284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заполняемых ячеек, из них: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1154 ячейки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ячейки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463981"/>
                  </a:ext>
                </a:extLst>
              </a:tr>
              <a:tr h="558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ячеек, по которым имеются официальные данные, в том числе: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 ячеек / 49,8%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ячеек / 30%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93175"/>
                  </a:ext>
                </a:extLst>
              </a:tr>
              <a:tr h="404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официальная статистическая информация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 ячейки /28,7%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ячейка /17%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738775"/>
                  </a:ext>
                </a:extLst>
              </a:tr>
              <a:tr h="284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данные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 ячейки / 21,1%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ячеек / 13%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827149"/>
                  </a:ext>
                </a:extLst>
              </a:tr>
              <a:tr h="558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ячеек, по которым отсутствуют официальные данные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 ячейка /50,2%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 ячеек /70%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050576"/>
                  </a:ext>
                </a:extLst>
              </a:tr>
              <a:tr h="558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официальными данными,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 ячеек / 49,8%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ячеек / 30%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4" marR="61504" marT="8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518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25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Анализ источников статистических данных для заполнения </a:t>
            </a:r>
            <a:r>
              <a:rPr lang="en-US" sz="2400" b="1" dirty="0">
                <a:cs typeface="Arial" panose="020B0604020202020204" pitchFamily="34" charset="0"/>
              </a:rPr>
              <a:t>C</a:t>
            </a:r>
            <a:r>
              <a:rPr lang="ru-RU" sz="2400" b="1" dirty="0">
                <a:cs typeface="Arial" panose="020B0604020202020204" pitchFamily="34" charset="0"/>
              </a:rPr>
              <a:t>РООС в рамках СПЭУ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30480" y="6376243"/>
            <a:ext cx="762000" cy="365125"/>
          </a:xfrm>
        </p:spPr>
        <p:txBody>
          <a:bodyPr/>
          <a:lstStyle/>
          <a:p>
            <a:fld id="{50DCD1B6-2CF3-4217-AEAF-E5434A4F2DC9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89616"/>
              </p:ext>
            </p:extLst>
          </p:nvPr>
        </p:nvGraphicFramePr>
        <p:xfrm>
          <a:off x="0" y="1916832"/>
          <a:ext cx="9144000" cy="4061832"/>
        </p:xfrm>
        <a:graphic>
          <a:graphicData uri="http://schemas.openxmlformats.org/drawingml/2006/table">
            <a:tbl>
              <a:tblPr firstRow="1" firstCol="1" bandRow="1"/>
              <a:tblGrid>
                <a:gridCol w="825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35877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Источников официальных статистических данных всего, из них: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шт.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648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 источников, используемых напрямую для заполнения ячеек счетов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88">
                <a:tc>
                  <a:txBody>
                    <a:bodyPr/>
                    <a:lstStyle/>
                    <a:p>
                      <a:pPr marL="648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5475" algn="l"/>
                        </a:tabLs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 источников, используемых при выполнении расчетов для заполнения ячеек счетов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02">
                <a:tc>
                  <a:txBody>
                    <a:bodyPr/>
                    <a:lstStyle/>
                    <a:p>
                      <a:pPr marL="360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Формы федерального статистического наблюдения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</a:p>
                    <a:p>
                      <a:pPr marL="93600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№4-ОС «Сведения о текущих затратах на охрану окружающей среды»; </a:t>
                      </a:r>
                    </a:p>
                    <a:p>
                      <a:pPr marL="93600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№18-КС «Сведения об инвестициях в основной капитал, направленных на охрану окружающей среды и рациональное использование природных ресурсов»; </a:t>
                      </a:r>
                    </a:p>
                    <a:p>
                      <a:pPr marL="93600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№2-ТП (охота) «Сведения об охоте и охотничьем хозяйстве»;</a:t>
                      </a:r>
                    </a:p>
                    <a:p>
                      <a:pPr marL="93600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№1-ООПТ «Сведения об особо охраняемых природных территориях»; </a:t>
                      </a:r>
                    </a:p>
                    <a:p>
                      <a:pPr marL="93600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№1-ЛХ «Сведения о воспроизводстве лесов и лесоразведении»; </a:t>
                      </a:r>
                    </a:p>
                    <a:p>
                      <a:pPr marL="93600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№12-ЛХ «Сведения о защите лесов»; </a:t>
                      </a:r>
                    </a:p>
                    <a:p>
                      <a:pPr marL="93600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№1-РЛХ (Чернобыль) «Сведения 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лесовосстановлении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лесоразведении на территориях, подвергшихся радиоактивному загрязнению»; </a:t>
                      </a:r>
                    </a:p>
                    <a:p>
                      <a:pPr marL="93600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№5-ОС «Сведения об искусственном воспроизводстве водных биологических ресурсов»; </a:t>
                      </a:r>
                    </a:p>
                    <a:p>
                      <a:pPr marL="93600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№2-наука «Сведения о выполнении научных исследований и разработок».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82">
                <a:tc>
                  <a:txBody>
                    <a:bodyPr/>
                    <a:lstStyle/>
                    <a:p>
                      <a:pPr marL="3587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 Количество ячеек, заполняемых с использованием источников официальных статистических данных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21 ячейка /57%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03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3058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4617B"/>
                </a:solidFill>
                <a:cs typeface="Arial" panose="020B0604020202020204" pitchFamily="34" charset="0"/>
              </a:rPr>
              <a:t>Анализ административных данных для заполнения СРООС в рамках СПЭУ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30480" y="6356350"/>
            <a:ext cx="762000" cy="365125"/>
          </a:xfrm>
        </p:spPr>
        <p:txBody>
          <a:bodyPr/>
          <a:lstStyle/>
          <a:p>
            <a:fld id="{50DCD1B6-2CF3-4217-AEAF-E5434A4F2DC9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35911"/>
              </p:ext>
            </p:extLst>
          </p:nvPr>
        </p:nvGraphicFramePr>
        <p:xfrm>
          <a:off x="0" y="1700808"/>
          <a:ext cx="10945216" cy="3833389"/>
        </p:xfrm>
        <a:graphic>
          <a:graphicData uri="http://schemas.openxmlformats.org/drawingml/2006/table">
            <a:tbl>
              <a:tblPr firstRow="1" firstCol="1" bandRow="1"/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45">
                <a:tc>
                  <a:txBody>
                    <a:bodyPr/>
                    <a:lstStyle/>
                    <a:p>
                      <a:pPr marL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Источников административных данных, всего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 шт.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4">
                <a:tc>
                  <a:txBody>
                    <a:bodyPr/>
                    <a:lstStyle/>
                    <a:p>
                      <a:pPr marL="648000" lvl="2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Формируются</a:t>
                      </a:r>
                      <a:r>
                        <a:rPr lang="ru-RU" sz="1400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ведомствами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marL="623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  Федеральным агентством лесного хозяйства </a:t>
                      </a:r>
                    </a:p>
                    <a:p>
                      <a:pPr marL="623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(форма 1-субвенции «Отчет о расходах бюджета субъекта Российской Федерации, источником которого является субвенция»)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6">
                <a:tc>
                  <a:txBody>
                    <a:bodyPr/>
                    <a:lstStyle/>
                    <a:p>
                      <a:pPr marL="623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  Федеральным казначейством </a:t>
                      </a:r>
                    </a:p>
                    <a:p>
                      <a:pPr marL="623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(отчет об исполнении консолидированного бюджета Российской Федерации и бюджетов государственных внебюджетных фондов)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207">
                <a:tc>
                  <a:txBody>
                    <a:bodyPr/>
                    <a:lstStyle/>
                    <a:p>
                      <a:pPr marL="623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  Федеральной таможенной службой </a:t>
                      </a:r>
                    </a:p>
                    <a:p>
                      <a:pPr marL="623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(статистическая форма учета перемещения товаров Федеральной таможенной службы, утвержденная Постановлением Правительства Российской Федерации от 07.12.2015 г. № 1329)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Источников, данные которых</a:t>
                      </a:r>
                      <a:r>
                        <a:rPr lang="ru-RU" sz="1400" b="1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используются напрямую для заполнения ячеек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28">
                <a:tc>
                  <a:txBody>
                    <a:bodyPr/>
                    <a:lstStyle/>
                    <a:p>
                      <a:pPr marL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Источников, данные которых используются при выполнении расчетов для заполнения ячеек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2157">
                <a:tc>
                  <a:txBody>
                    <a:bodyPr/>
                    <a:lstStyle/>
                    <a:p>
                      <a:pPr marL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Количество заполняемых ячеек, данные по которым содержатся в административных источниках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 ячеек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43%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09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79208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cs typeface="Arial" panose="020B0604020202020204" pitchFamily="34" charset="0"/>
              </a:rPr>
              <a:t>Применение источников официальных данных для определения показателей СРООС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23448"/>
              </p:ext>
            </p:extLst>
          </p:nvPr>
        </p:nvGraphicFramePr>
        <p:xfrm>
          <a:off x="683568" y="1340768"/>
          <a:ext cx="7992888" cy="5299173"/>
        </p:xfrm>
        <a:graphic>
          <a:graphicData uri="http://schemas.openxmlformats.org/drawingml/2006/table">
            <a:tbl>
              <a:tblPr firstRow="1" firstCol="1" bandRow="1"/>
              <a:tblGrid>
                <a:gridCol w="2736304">
                  <a:extLst>
                    <a:ext uri="{9D8B030D-6E8A-4147-A177-3AD203B41FA5}">
                      <a16:colId xmlns:a16="http://schemas.microsoft.com/office/drawing/2014/main" val="2633018349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источника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Формат</a:t>
                      </a:r>
                      <a:r>
                        <a:rPr lang="ru-RU" sz="11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применения источника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314567"/>
                  </a:ext>
                </a:extLst>
              </a:tr>
              <a:tr h="623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Промежуточное потребление специализированных производителей услуг по охране окружающей среды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Форма федерального статистического наблюдения № 4-ОС «Сведения о текущих затратах на охрану окружающей среды»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Напрямую</a:t>
                      </a: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302851"/>
                  </a:ext>
                </a:extLst>
              </a:tr>
              <a:tr h="83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Промежуточное потребление неспециализированных производителей и производителей для собственных нужд услуг по охране окружающей среды</a:t>
                      </a: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Форма федерального статистического наблюдения № 2-ТП (охота) «Сведения об охоте и охотничьем хозяйстве»; </a:t>
                      </a:r>
                    </a:p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Форма федерального статистического наблюдения № 1-ООПТ «Сведения об особо охраняемых природных территориях»; </a:t>
                      </a:r>
                    </a:p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Форма федерального статистического наблюдения № 1-ЛХ «Сведения о воспроизводстве лесов и лесоразведении»; </a:t>
                      </a:r>
                    </a:p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Форма федерального статистического наблюдения № 12-ЛХ «Сведения о защите лесов»; </a:t>
                      </a:r>
                    </a:p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Форма федерального статистического наблюдения № 1-РЛХ (Чернобыль) «Сведения о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лесовосстановлении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лесоразведении на территориях, подвергшихся радиоактивному загрязнению»; </a:t>
                      </a:r>
                    </a:p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Форма федерального статистического наблюдения № 5-ОС «Сведения об искусственном воспроизводстве водных биологических ресурсов»; </a:t>
                      </a:r>
                    </a:p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Форма федерального статистического наблюдения № 2-наука «Сведения о выполнении научных исследований и разработок»;</a:t>
                      </a:r>
                    </a:p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Форма 1-субвенции «Отчет о расходах бюджета субъекта Российской Федерации, источником которого является субвенция».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выполнения расчетов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55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79208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cs typeface="Arial" panose="020B0604020202020204" pitchFamily="34" charset="0"/>
              </a:rPr>
              <a:t>Применение источников официальных данных для определения показателей СРООС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21274"/>
              </p:ext>
            </p:extLst>
          </p:nvPr>
        </p:nvGraphicFramePr>
        <p:xfrm>
          <a:off x="611560" y="1412776"/>
          <a:ext cx="7848872" cy="4796648"/>
        </p:xfrm>
        <a:graphic>
          <a:graphicData uri="http://schemas.openxmlformats.org/drawingml/2006/table">
            <a:tbl>
              <a:tblPr firstRow="1" firstCol="1" bandRow="1"/>
              <a:tblGrid>
                <a:gridCol w="282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источника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Формат</a:t>
                      </a:r>
                      <a:r>
                        <a:rPr lang="ru-RU" sz="11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применения источника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Оплата труда работников специализированных производителей, неспециализированных производителей и производителей для собственных нужд в составе получаемой ими валовой добавленной стоимости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федерального статистического наблюдения № 4-ОС «Сведения о текущих затратах на охрану окружающей среды»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Напрямую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Валовое накопление основного капитала специализированных производителей, неспециализированных производителей и производителей для собственных нужд в результате выпуска ими специализированных услуг по охране окружающей среды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Форма федерального статистического наблюдения № 18-КС «Сведения об инвестициях в основной капитал, направленных на охрану окружающей среды и рациональное использование природных ресурсов»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Напрямую</a:t>
                      </a: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Налоги за минусом субсидий на производство производителями специализированных услуг по охране окружающей среды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Отчет об исполнении консолидированного бюджета Российской Федерации и бюджетов государственных внебюджетных фондов, выборка из кода строки 01 по налогам и субсидиям на производство по данному виду производителя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Напрямую</a:t>
                      </a: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Перемещения средств в остальной мир и из остального мира производителями специализированных услуг по охране окружающей среды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Статистическая форма учета перемещения товаров Федеральной таможенной службы, утвержденная Постановлением Правительства Российской Федерации от 07.12.2015 г. № 1329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Напрямую</a:t>
                      </a:r>
                    </a:p>
                  </a:txBody>
                  <a:tcPr marL="36185" marR="36185" marT="78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7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59" y="764704"/>
            <a:ext cx="8305800" cy="504056"/>
          </a:xfrm>
        </p:spPr>
        <p:txBody>
          <a:bodyPr>
            <a:noAutofit/>
          </a:bodyPr>
          <a:lstStyle/>
          <a:p>
            <a:pPr algn="ctr"/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cs typeface="Arial" panose="020B0604020202020204" pitchFamily="34" charset="0"/>
              </a:rPr>
              <a:t>Вопросы для обсуждения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95" y="1628800"/>
            <a:ext cx="8003232" cy="468052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spcBef>
                <a:spcPts val="1200"/>
              </a:spcBef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1. Формат </a:t>
            </a:r>
            <a:r>
              <a:rPr lang="ru-RU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дезагрегирования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данных о расходах на охрану окружающей среды в Российской статистике не полностью совпадает с форматом в рамках СПЭУ.</a:t>
            </a:r>
          </a:p>
          <a:p>
            <a:pPr marL="0" indent="0">
              <a:lnSpc>
                <a:spcPct val="134000"/>
              </a:lnSpc>
              <a:spcBef>
                <a:spcPts val="1200"/>
              </a:spcBef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Например, «коммерческие и некоммерческие»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	вместо «государственные и другие».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2. Учет расходов домашних хозяйств на охрану окружающей среды не предусмотрен в системе статистического наблюдения.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Целесообразность учета расходов домашних хозяйств в СРООС.</a:t>
            </a:r>
            <a:endParaRPr lang="ru-RU" sz="2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4000"/>
              </a:lnSpc>
              <a:spcBef>
                <a:spcPts val="1200"/>
              </a:spcBef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3. Имеющиеся официальные данные могут использоваться для формирования показателей лишь для основных групп производителей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услуг. </a:t>
            </a:r>
          </a:p>
          <a:p>
            <a:pPr marL="0" indent="0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Насколько полезно и возможно </a:t>
            </a:r>
            <a:r>
              <a:rPr lang="ru-RU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дезагрегирование</a:t>
            </a:r>
            <a: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 имеющихся данных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	по другим секторам  экономики в рамках существующих форм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	производства статданных.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9100" y="620688"/>
            <a:ext cx="8305800" cy="792088"/>
          </a:xfrm>
        </p:spPr>
        <p:txBody>
          <a:bodyPr>
            <a:noAutofit/>
          </a:bodyPr>
          <a:lstStyle/>
          <a:p>
            <a:pPr algn="ctr"/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cs typeface="Arial" panose="020B0604020202020204" pitchFamily="34" charset="0"/>
              </a:rPr>
              <a:t>Предложения по последовательности внедрения счетов СПЭУ в статистическую практику Российской Федерации 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700808"/>
            <a:ext cx="8640960" cy="1008112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 состав оптимального списка следует принять счета, получившие наивысшую оценку по результатам анализа, как в целом наиболее информационно обеспеченные, методологически проработанные и актуальные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924944"/>
            <a:ext cx="8640960" cy="1152128"/>
          </a:xfrm>
          <a:prstGeom prst="round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Целесообразно включить в состав оптимального списка счета из всех трех групп (счета потоков в физическом выражении, счета деятельности в области охраны окружающей среды, счета активов в физическом и стоимостном выражении)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293096"/>
            <a:ext cx="8640960" cy="2160240"/>
          </a:xfrm>
          <a:prstGeom prst="round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При решении вопроса относительно последовательности внедрения счетов в статистическую практику следует иметь в виду:</a:t>
            </a:r>
          </a:p>
          <a:p>
            <a:pPr marL="355600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насколько сложны способы получения официальных данных для заполнения ячеек;</a:t>
            </a:r>
          </a:p>
          <a:p>
            <a:pPr marL="355600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имеются ли и насколько трудоемки возможности снятия методологических вопросов заполнения ячеек;</a:t>
            </a:r>
          </a:p>
          <a:p>
            <a:pPr marL="355600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насколько высока актуальность ведения счета не только в настоящее время, но и, что особенно важно, с учетом перспектив развития национального счетоводства в соответствии с международными требованиями </a:t>
            </a:r>
          </a:p>
        </p:txBody>
      </p:sp>
    </p:spTree>
    <p:extLst>
      <p:ext uri="{BB962C8B-B14F-4D97-AF65-F5344CB8AC3E}">
        <p14:creationId xmlns:p14="http://schemas.microsoft.com/office/powerpoint/2010/main" val="423050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15816" y="45091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info@nipik.ru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59" y="3309728"/>
            <a:ext cx="3851505" cy="9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8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7BCC6-FDE2-4C92-9BEF-1AEA66466CC6}" type="slidenum">
              <a:rPr lang="ru-RU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2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3735" y="476672"/>
            <a:ext cx="6172200" cy="39787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Опыт Института «Кадастр»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1536" y="986111"/>
            <a:ext cx="1674158" cy="13178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Института «Кадастр» в системе Минприроды России как организации по учету и оценке природных ресурсов и экологических активов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86556" y="1004027"/>
            <a:ext cx="2643224" cy="13178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Проекты по  реализации  методологии СПЭУ для решения задач природно-ресурсного и экологического управления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080" y="999555"/>
            <a:ext cx="2685657" cy="13178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методологии СПЭУ  в Российской Федерации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88423" y="999555"/>
            <a:ext cx="688343" cy="572397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948818" y="1420886"/>
            <a:ext cx="289106" cy="48409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011510" y="1420886"/>
            <a:ext cx="235324" cy="48409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8040756" y="1420886"/>
            <a:ext cx="275660" cy="48409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1536" y="2438391"/>
            <a:ext cx="1674158" cy="42806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1. Рекомендации по разработке комплексных территориальных кадастров природных ресурсов (1993г.)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2. Всероссийские совещания по учету и оценке природных ресурсов (1992,    1994 гг.)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3. Первые в РФ экономические оценки природных ресурсов Даниловского муниципального района (1997 г.) и Ярославской области (1999 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4. Матрица СПЭУ Ярославской области по учету природоохранных затрат (1999 г.)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192" y="2433913"/>
            <a:ext cx="2691856" cy="42896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1. ФЕДЕРАЛЬНЫЙ УРОВЕНЬ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1.1 Оценка природного капитала РФ (2009 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1.2 Оценка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услуг, предоставляемых системой федеральных ООПТ РФ (2010 г. и  2015 г.)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2. УРОВЕНЬ СУБЪЕКТА РФ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2.1 Оценка природного капитала для  5 субъектов РФ (1999 — 2005 гг.)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2.2 Оценка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услуг территории Ярославской области (2017 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2.3 Экономическая оценка охотничьих ресурсов Томской области в составе СПЭУ(2012 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2.4 Программный комплект «Природный капитал» (2005 г.)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3. МУНИЦИПАЛЬНЫЙ УРОВЕНЬ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3.1 Оценка природных ресурсов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услуг территорий муниципалитетов (10 проектов, 1997 — 2017 гг.)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3.2 Оценка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услуг ООПТ (10 проектов, 1997 — 2013 гг.)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3.3 Программный комплекс «Природный капитал. ООПТ.»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92080" y="2433914"/>
            <a:ext cx="2683123" cy="42851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1. Методология отражения в системе национальных счетов (СНС) стоимости природных ресурсов (Минприроды РФ, 2009 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2. Методологические рекомендации по  оценке некультивируемых биологических ресурсов, по текущей рыночной стоимости (2015 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3. Научно обоснованные предложения по обеспечению сбора и формирования данных для СПЭУ (Минприроды РФ, 2014 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4. Алгоритм сохранения биоразнообразия  в деятельности ООПТ, с использованием показателей экономической ценности биоразнообразия (Минприроды РФ, 2002 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5. Рекомендации по оценке природного капитала субъекта РФ  (1999 г.)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6. Разработка, с применением методологии СПЭУ, рекомендаций по оценке ущерба охотничьим животным (Минприроды РФ</a:t>
            </a:r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4048"/>
              </p:ext>
            </p:extLst>
          </p:nvPr>
        </p:nvGraphicFramePr>
        <p:xfrm>
          <a:off x="8444562" y="1197246"/>
          <a:ext cx="576064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859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методологии построения Системы экономических счетов окружающей природной среды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67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Библиотека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5453" y="4437112"/>
            <a:ext cx="5548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http://ntc-rik.ru/en/knowledge-center/library/</a:t>
            </a:r>
            <a:endParaRPr lang="ru-RU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21" t="7586" r="21875" b="26683"/>
          <a:stretch/>
        </p:blipFill>
        <p:spPr bwMode="auto">
          <a:xfrm>
            <a:off x="4659610" y="1556792"/>
            <a:ext cx="4005014" cy="27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08" t="8038" r="23644" b="26857"/>
          <a:stretch/>
        </p:blipFill>
        <p:spPr bwMode="auto">
          <a:xfrm>
            <a:off x="539552" y="1556793"/>
            <a:ext cx="3793943" cy="276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ntc-rik.ru/upload/iblock/45e/%D0%9E%D0%B1%D0%BB%D0%BE%D0%B6%D0%BA%D0%B0%2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627" y="4967663"/>
            <a:ext cx="1070896" cy="14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ntc-rik.ru/upload/iblock/b06/%D0%9E%D0%B1%D0%BB%D0%BE%D0%B6%D0%BA%D0%B0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675" y="4965138"/>
            <a:ext cx="989797" cy="1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tc-rik.ru/upload/iblock/e3f/%D0%9E%D0%B1%D0%BB%D0%BE%D0%B6%D0%BA%D0%B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771" y="4967664"/>
            <a:ext cx="1065797" cy="14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tc-rik.ru/upload/iblock/cb4/%D0%9E%D0%B1%D0%BB%D0%BE%D0%B6%D0%BA%D0%B0%20-%20%D0%BF%D0%B5%D1%80%D0%B5%D0%B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203" y="4967662"/>
            <a:ext cx="1029753" cy="14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tc-rik.ru/upload/iblock/1ec/%D0%9E%D0%B1%D0%BB%D0%BE%D0%B6%D0%BA%D0%B0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313" y="4965137"/>
            <a:ext cx="975234" cy="1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tc-rik.ru/upload/iblock/47b/%D0%9E%D0%B1%D0%BB%D0%BE%D0%B6%D0%BA%D0%B0.jpe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985" y="4887922"/>
            <a:ext cx="1013682" cy="15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Y:\server_doc\!_Внутренние проекты\2017 г\Книга по Новокузнецку\Макет\Обложка\Обложка_разворот_cr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72" y="4967663"/>
            <a:ext cx="1032968" cy="14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ntc-rik.ru/upload/iblock/7da/%D0%9E%D0%B1%D0%BB%D0%BE%D0%B6%D0%BA%D0%B0.jpe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323" y="4967664"/>
            <a:ext cx="1008112" cy="14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3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0521"/>
            <a:ext cx="8496944" cy="7562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Государственный доклад – </a:t>
            </a:r>
            <a:r>
              <a:rPr lang="en-US" sz="2400" b="1" dirty="0"/>
              <a:t> </a:t>
            </a:r>
            <a:r>
              <a:rPr lang="ru-RU" sz="2400" b="1" dirty="0"/>
              <a:t>системная платформа анализа информации в сфере охраны окружающей природной среды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5120" y="1484784"/>
            <a:ext cx="358961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 федеральных органов исполнительной власти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5120" y="2852936"/>
            <a:ext cx="358961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 федеральных округов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5120" y="4221088"/>
            <a:ext cx="3643318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 органов исполнительной власти субъектов 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4680" y="5589240"/>
            <a:ext cx="2496964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Корпоративная экологическая отчетность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641563" y="3142878"/>
            <a:ext cx="1146461" cy="12821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5120" y="5589240"/>
            <a:ext cx="3643318" cy="1008112"/>
          </a:xfrm>
          <a:prstGeom prst="roundRect">
            <a:avLst/>
          </a:prstGeom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Международные статистические базы данных  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641563" y="1932638"/>
            <a:ext cx="1146461" cy="12821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641562" y="4653136"/>
            <a:ext cx="1146461" cy="12821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5400000">
            <a:off x="2045541" y="5223021"/>
            <a:ext cx="432049" cy="156372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113858">
            <a:off x="3371255" y="5468279"/>
            <a:ext cx="1511199" cy="152441"/>
          </a:xfrm>
          <a:prstGeom prst="leftRightArrow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Y:\Server_doc_2\__Материалы по проектам (рабочие)\2018\МИНПРИРОДЫ Доклад РФ 2017-2018гг\Макет\0. Обложка, титул, введение, содержание\От Ано 2 окт\Обложка_02_10_2018 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60" y="1340767"/>
            <a:ext cx="2595574" cy="36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5888" y="1709168"/>
            <a:ext cx="4533785" cy="2379840"/>
            <a:chOff x="347779" y="1335917"/>
            <a:chExt cx="6115051" cy="3400424"/>
          </a:xfrm>
        </p:grpSpPr>
        <p:graphicFrame>
          <p:nvGraphicFramePr>
            <p:cNvPr id="3" name="Диаграмма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1882628"/>
                </p:ext>
              </p:extLst>
            </p:nvPr>
          </p:nvGraphicFramePr>
          <p:xfrm>
            <a:off x="347779" y="1335917"/>
            <a:ext cx="6115051" cy="3400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724514" y="2534696"/>
              <a:ext cx="1980641" cy="823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152 996</a:t>
              </a:r>
              <a:b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млн руб.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382" y="1196752"/>
            <a:ext cx="617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Общий объем инвестиций в основной капитал, направленных на охрану окружающей среды в Российской Федерации в 2017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89" y="4273351"/>
            <a:ext cx="488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8477" y="1821937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Дезагрегирование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показателей по видам экономической деятельности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630294"/>
            <a:ext cx="2779290" cy="195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202" y="4221088"/>
            <a:ext cx="2504964" cy="16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50DCD1B6-2CF3-4217-AEAF-E5434A4F2DC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72000" y="2643383"/>
            <a:ext cx="505185" cy="53075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2146386" y="3739688"/>
            <a:ext cx="432046" cy="53075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700164"/>
              </p:ext>
            </p:extLst>
          </p:nvPr>
        </p:nvGraphicFramePr>
        <p:xfrm>
          <a:off x="101650" y="4509120"/>
          <a:ext cx="5334445" cy="236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254464" y="263083"/>
            <a:ext cx="8654373" cy="114969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400" b="1" dirty="0"/>
              <a:t>Отражение природоохранных расходов в Государственном докладе «О состоянии и об охране окружающей среды Российской Федерации в 2017 году»</a:t>
            </a:r>
          </a:p>
        </p:txBody>
      </p:sp>
    </p:spTree>
    <p:extLst>
      <p:ext uri="{BB962C8B-B14F-4D97-AF65-F5344CB8AC3E}">
        <p14:creationId xmlns:p14="http://schemas.microsoft.com/office/powerpoint/2010/main" val="287333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71302" y="1434262"/>
            <a:ext cx="861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Дезагрегирование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показателей по территориальному признаку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50DCD1B6-2CF3-4217-AEAF-E5434A4F2DC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480" y="4623519"/>
            <a:ext cx="4319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инвестиций по направлениям природоохранной деятельности (по субъектам РФ)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776" y="1772816"/>
            <a:ext cx="5057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федеральным округам</a:t>
            </a:r>
          </a:p>
          <a:p>
            <a:pPr algn="ctr"/>
            <a:endParaRPr lang="ru-RU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Анализ эффективности инвестиций в охрану атмосферного воздуха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83038" y="219750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субъектам РФ</a:t>
            </a:r>
          </a:p>
          <a:p>
            <a:pPr algn="ctr"/>
            <a:endParaRPr lang="ru-RU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Анализ эффективности инвестиций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охрану атмосферного воздуха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945978"/>
            <a:ext cx="4138461" cy="239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6" y="2375571"/>
            <a:ext cx="4609290" cy="19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14" y="5127603"/>
            <a:ext cx="4448546" cy="161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323600" y="2375572"/>
            <a:ext cx="1764188" cy="1989532"/>
          </a:xfrm>
          <a:prstGeom prst="rect">
            <a:avLst/>
          </a:prstGeom>
          <a:noFill/>
          <a:ln>
            <a:solidFill>
              <a:srgbClr val="FEB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2110" y="3168843"/>
            <a:ext cx="4597956" cy="144016"/>
          </a:xfrm>
          <a:prstGeom prst="rect">
            <a:avLst/>
          </a:prstGeom>
          <a:noFill/>
          <a:ln>
            <a:solidFill>
              <a:srgbClr val="FEB04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60031" y="3694656"/>
            <a:ext cx="4140000" cy="144000"/>
          </a:xfrm>
          <a:prstGeom prst="rect">
            <a:avLst/>
          </a:prstGeom>
          <a:noFill/>
          <a:ln>
            <a:solidFill>
              <a:srgbClr val="FEB04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929262" y="2981960"/>
            <a:ext cx="2031823" cy="2358016"/>
          </a:xfrm>
          <a:prstGeom prst="rect">
            <a:avLst/>
          </a:prstGeom>
          <a:noFill/>
          <a:ln>
            <a:solidFill>
              <a:srgbClr val="FEB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26210" y="5120958"/>
            <a:ext cx="769526" cy="1607185"/>
          </a:xfrm>
          <a:prstGeom prst="rect">
            <a:avLst/>
          </a:prstGeom>
          <a:noFill/>
          <a:ln>
            <a:solidFill>
              <a:srgbClr val="FEB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62366" y="3246568"/>
            <a:ext cx="2466896" cy="4480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195736" y="4293096"/>
            <a:ext cx="4733526" cy="13636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340688" y="479107"/>
            <a:ext cx="8654373" cy="114969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400" b="1" dirty="0"/>
              <a:t>Отражение природоохранных расходов в Государственном докладе «О состоянии и об охране окружающей среды Российской Федерации в 2017 году»</a:t>
            </a:r>
          </a:p>
        </p:txBody>
      </p:sp>
    </p:spTree>
    <p:extLst>
      <p:ext uri="{BB962C8B-B14F-4D97-AF65-F5344CB8AC3E}">
        <p14:creationId xmlns:p14="http://schemas.microsoft.com/office/powerpoint/2010/main" val="13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1" y="1279278"/>
            <a:ext cx="8640960" cy="5390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Z:\Электронный_архив_института_кадастр\Книги\2012\068-Доклад о состоянии и об ООС 2011\Обложк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97843"/>
            <a:ext cx="1055246" cy="14897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69375"/>
            <a:ext cx="1039931" cy="1489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7BCC6-FDE2-4C92-9BEF-1AEA66466CC6}" type="slidenum">
              <a:rPr lang="ru-RU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7</a:t>
            </a:fld>
            <a:endParaRPr lang="ru-RU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0817" cy="72327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cs typeface="Arial" panose="020B0604020202020204" pitchFamily="34" charset="0"/>
              </a:rPr>
              <a:t>Территориальный синтез экологической отчетности и экологических докладов Субъекта Российской Федерации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23836" y="1916832"/>
            <a:ext cx="230425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87832" y="218686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Экологическая стратегия субъекта РФ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6228184" y="2119838"/>
            <a:ext cx="360040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4831948" y="2924944"/>
            <a:ext cx="432048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48511" y="3567699"/>
            <a:ext cx="184332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+mj-lt"/>
                <a:cs typeface="Arial" panose="020B0604020202020204" pitchFamily="34" charset="0"/>
              </a:rPr>
              <a:t>Экологический атлас </a:t>
            </a:r>
          </a:p>
          <a:p>
            <a:pPr algn="ctr"/>
            <a:r>
              <a:rPr lang="ru-RU" sz="1400" b="1" dirty="0">
                <a:latin typeface="+mj-lt"/>
                <a:cs typeface="Arial" panose="020B0604020202020204" pitchFamily="34" charset="0"/>
              </a:rPr>
              <a:t>территорий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215840"/>
            <a:ext cx="311274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+mj-lt"/>
                <a:cs typeface="Arial" panose="020B0604020202020204" pitchFamily="34" charset="0"/>
              </a:rPr>
              <a:t>Ежегодные доклады о состоянии </a:t>
            </a:r>
          </a:p>
          <a:p>
            <a:r>
              <a:rPr lang="ru-RU" sz="1400" b="1" dirty="0">
                <a:latin typeface="+mj-lt"/>
                <a:cs typeface="Arial" panose="020B0604020202020204" pitchFamily="34" charset="0"/>
              </a:rPr>
              <a:t>и об охране окружающей среды - </a:t>
            </a:r>
            <a:r>
              <a:rPr lang="ru-RU" sz="1400" b="1" i="1" dirty="0">
                <a:latin typeface="+mj-lt"/>
                <a:cs typeface="Arial" panose="020B0604020202020204" pitchFamily="34" charset="0"/>
              </a:rPr>
              <a:t>Расходы бюджетов на охрану окружающей среды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69830" y="5301208"/>
            <a:ext cx="255628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+mj-lt"/>
                <a:cs typeface="Arial" panose="020B0604020202020204" pitchFamily="34" charset="0"/>
              </a:rPr>
              <a:t>Экологическая публичная </a:t>
            </a:r>
          </a:p>
          <a:p>
            <a:r>
              <a:rPr lang="ru-RU" sz="1400" b="1" dirty="0">
                <a:latin typeface="+mj-lt"/>
                <a:cs typeface="Arial" panose="020B0604020202020204" pitchFamily="34" charset="0"/>
              </a:rPr>
              <a:t>отчетность предприятий</a:t>
            </a:r>
          </a:p>
          <a:p>
            <a:r>
              <a:rPr lang="ru-RU" sz="1400" dirty="0">
                <a:latin typeface="+mj-lt"/>
              </a:rPr>
              <a:t>В соответствии с </a:t>
            </a:r>
            <a:r>
              <a:rPr lang="en-US" sz="1400" dirty="0">
                <a:latin typeface="+mj-lt"/>
              </a:rPr>
              <a:t>Global Reporting Initiative G</a:t>
            </a:r>
            <a:r>
              <a:rPr lang="ru-RU" sz="1400" dirty="0">
                <a:latin typeface="+mj-lt"/>
              </a:rPr>
              <a:t>4 - </a:t>
            </a:r>
            <a:r>
              <a:rPr lang="ru-RU" sz="1400" b="1" i="1" dirty="0">
                <a:latin typeface="+mj-lt"/>
              </a:rPr>
              <a:t>Расходы компаний на охрану окружающей среды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Y:\Электронный_архив_НПП\!!!Книги\2014\Доклад об ООС в 2013 году обложка!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398" y="2525853"/>
            <a:ext cx="1179523" cy="1489729"/>
          </a:xfrm>
          <a:prstGeom prst="rect">
            <a:avLst/>
          </a:prstGeom>
          <a:noFill/>
          <a:ln w="127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Y:\Server_doc_2\__Материалы по проектам (рабочие)\2017\Департамент ООС ЯО\ДОКЛАД о сост. окруж. среды ЯО в 2015-2016 годах\Работа по тексту Доклада-2016\Макет\Макет 06.12.2017\Obloga_preview!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780" y="2887140"/>
            <a:ext cx="1142189" cy="1507149"/>
          </a:xfrm>
          <a:prstGeom prst="rect">
            <a:avLst/>
          </a:prstGeom>
          <a:noFill/>
          <a:ln w="127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588224" y="4113073"/>
            <a:ext cx="21132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cs typeface="Arial" panose="020B0604020202020204" pitchFamily="34" charset="0"/>
              </a:rPr>
              <a:t>1. Экологическое состояние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r>
              <a:rPr lang="ru-RU" sz="1200" dirty="0">
                <a:latin typeface="+mj-lt"/>
                <a:cs typeface="Arial" panose="020B0604020202020204" pitchFamily="34" charset="0"/>
              </a:rPr>
              <a:t>2. Экологические изменения</a:t>
            </a:r>
          </a:p>
          <a:p>
            <a:r>
              <a:rPr lang="ru-RU" sz="1200" dirty="0">
                <a:latin typeface="+mj-lt"/>
                <a:cs typeface="Arial" panose="020B0604020202020204" pitchFamily="34" charset="0"/>
              </a:rPr>
              <a:t>3. Повышение экологической устойчивости - </a:t>
            </a:r>
          </a:p>
          <a:p>
            <a:r>
              <a:rPr lang="ru-RU" sz="1400" b="1" i="1" dirty="0">
                <a:latin typeface="+mj-lt"/>
                <a:cs typeface="Arial" panose="020B0604020202020204" pitchFamily="34" charset="0"/>
              </a:rPr>
              <a:t>Сопоставление природоохранных расходов и изменений экологической ситуации в регионе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257" y="3501008"/>
            <a:ext cx="215741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трелка вправо 21"/>
          <p:cNvSpPr/>
          <p:nvPr/>
        </p:nvSpPr>
        <p:spPr>
          <a:xfrm>
            <a:off x="3347864" y="2119838"/>
            <a:ext cx="360040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815" y="1385035"/>
            <a:ext cx="15843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308" y="3613035"/>
            <a:ext cx="1076171" cy="152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3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33" y="548680"/>
            <a:ext cx="8229600" cy="64807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cs typeface="Arial" panose="020B0604020202020204" pitchFamily="34" charset="0"/>
              </a:rPr>
              <a:t>Разработка методологии построения Системы экономических счетов окружающей природной среды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6" name="Группа 104"/>
          <p:cNvGrpSpPr>
            <a:grpSpLocks/>
          </p:cNvGrpSpPr>
          <p:nvPr/>
        </p:nvGrpSpPr>
        <p:grpSpPr bwMode="auto">
          <a:xfrm>
            <a:off x="336732" y="1359916"/>
            <a:ext cx="8430675" cy="4633586"/>
            <a:chOff x="3331623" y="1268761"/>
            <a:chExt cx="5632865" cy="5127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308304" y="1268761"/>
              <a:ext cx="1656184" cy="1008111"/>
            </a:xfrm>
            <a:prstGeom prst="roundRect">
              <a:avLst/>
            </a:prstGeom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методологических подходов к формированию интегрированной системы природно-экономических счетов в физическом и стоимостном выражении для Российской Федерации 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308304" y="2650906"/>
              <a:ext cx="1656184" cy="77551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 прикладных алгоритмов построения счетов</a:t>
              </a:r>
              <a:endParaRPr lang="ru-RU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308772" y="3894864"/>
              <a:ext cx="1655716" cy="120723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254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методологических рекомендаций по внедрению в статистическую практику Российской Федерации счетов окружающей природной среды, в соответствии со стандартом СПЭУ 2012</a:t>
              </a:r>
              <a:endParaRPr 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308304" y="5534198"/>
              <a:ext cx="1656184" cy="8625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проекта дорожной карты внедрения счетов СПЭУ в статистическую практику Российской Федерации</a:t>
              </a:r>
              <a:endParaRPr lang="ru-RU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336960" y="1340203"/>
              <a:ext cx="2307758" cy="431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Рекомендации по применению методологических подходов стандарта СПЭУ и зарубежных практик в Российской Федерации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331623" y="1939986"/>
              <a:ext cx="2309346" cy="6664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Результаты анализа ячеек счетов СПЭУ с точки зрения информационной обеспеченности официальными данными (статистическими и административными), с определением возможности повышения информационной обеспеченности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352834" y="5877598"/>
              <a:ext cx="2291885" cy="4985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Разработаны методологические подходы к построению счетов (по трем группам)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335371" y="2782959"/>
              <a:ext cx="2309346" cy="3603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Результаты анализа ячеек с точки зрения методологической проработанности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338546" y="3341171"/>
              <a:ext cx="2304585" cy="4564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Результаты анализа источников официальных данных (статистических и административных) с точки зрения возможностей для производства данных для СПЭУ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334004" y="5021303"/>
              <a:ext cx="2304585" cy="6382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Определена приоритетность счетов для заполнения, с учетом: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— информационной обеспеченности;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— методологической проработанности;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— актуальности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347307" y="3958582"/>
              <a:ext cx="2291885" cy="8614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Сформулированы направления повышения информационного обеспечения счетов СПЭУ: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— получение отсутствующих в настоящее время данных;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— межведомственное взаимодействие/обмен  и согласование потоков информации</a:t>
              </a: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5644719" y="1484676"/>
              <a:ext cx="16640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648971" y="6256722"/>
              <a:ext cx="11592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6795968" y="5012601"/>
              <a:ext cx="7991" cy="12441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6795968" y="5012601"/>
              <a:ext cx="504811" cy="95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173"/>
            <p:cNvGrpSpPr>
              <a:grpSpLocks/>
            </p:cNvGrpSpPr>
            <p:nvPr/>
          </p:nvGrpSpPr>
          <p:grpSpPr bwMode="auto">
            <a:xfrm>
              <a:off x="5632414" y="1593935"/>
              <a:ext cx="1680143" cy="4583097"/>
              <a:chOff x="5632414" y="1593935"/>
              <a:chExt cx="1680143" cy="4583097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6263528" y="4705940"/>
                <a:ext cx="1040483" cy="3359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Соединительная линия уступом 57"/>
              <p:cNvCxnSpPr/>
              <p:nvPr/>
            </p:nvCxnSpPr>
            <p:spPr>
              <a:xfrm>
                <a:off x="5648971" y="1593935"/>
                <a:ext cx="1659334" cy="1444730"/>
              </a:xfrm>
              <a:prstGeom prst="bentConnector3">
                <a:avLst>
                  <a:gd name="adj1" fmla="val 53507"/>
                </a:avLst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 стрелкой 58"/>
              <p:cNvCxnSpPr/>
              <p:nvPr/>
            </p:nvCxnSpPr>
            <p:spPr>
              <a:xfrm>
                <a:off x="5648504" y="4389312"/>
                <a:ext cx="1664053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5632414" y="5449127"/>
                <a:ext cx="62109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6254800" y="5432945"/>
                <a:ext cx="3003" cy="5077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>
                <a:off x="6253509" y="5949041"/>
                <a:ext cx="1050501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5636529" y="4218647"/>
                <a:ext cx="719828" cy="6839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6362519" y="4204454"/>
                <a:ext cx="13805" cy="19725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/>
              <p:nvPr/>
            </p:nvCxnSpPr>
            <p:spPr>
              <a:xfrm flipV="1">
                <a:off x="6374636" y="6177031"/>
                <a:ext cx="926143" cy="1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172"/>
            <p:cNvGrpSpPr>
              <a:grpSpLocks/>
            </p:cNvGrpSpPr>
            <p:nvPr/>
          </p:nvGrpSpPr>
          <p:grpSpPr bwMode="auto">
            <a:xfrm>
              <a:off x="5631787" y="2195079"/>
              <a:ext cx="1685575" cy="2700185"/>
              <a:chOff x="5631787" y="2195079"/>
              <a:chExt cx="1685575" cy="2700185"/>
            </a:xfrm>
          </p:grpSpPr>
          <p:cxnSp>
            <p:nvCxnSpPr>
              <p:cNvPr id="47" name="Прямая со стрелкой 46"/>
              <p:cNvCxnSpPr/>
              <p:nvPr/>
            </p:nvCxnSpPr>
            <p:spPr>
              <a:xfrm>
                <a:off x="6369421" y="3278150"/>
                <a:ext cx="938126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Соединительная линия уступом 47"/>
              <p:cNvCxnSpPr/>
              <p:nvPr/>
            </p:nvCxnSpPr>
            <p:spPr>
              <a:xfrm>
                <a:off x="5644718" y="2317776"/>
                <a:ext cx="1659292" cy="826351"/>
              </a:xfrm>
              <a:prstGeom prst="bentConnector3">
                <a:avLst>
                  <a:gd name="adj1" fmla="val 59205"/>
                </a:avLst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5644717" y="2195079"/>
                <a:ext cx="115924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6803959" y="2195079"/>
                <a:ext cx="2" cy="231399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/>
              <p:nvPr/>
            </p:nvCxnSpPr>
            <p:spPr>
              <a:xfrm>
                <a:off x="6803961" y="4509077"/>
                <a:ext cx="504811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Соединительная линия уступом 51"/>
              <p:cNvCxnSpPr/>
              <p:nvPr/>
            </p:nvCxnSpPr>
            <p:spPr>
              <a:xfrm>
                <a:off x="5652611" y="3054751"/>
                <a:ext cx="1664751" cy="1213941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5631787" y="3633286"/>
                <a:ext cx="817802" cy="7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6446502" y="3643722"/>
                <a:ext cx="1360" cy="1251542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 стрелкой 54"/>
              <p:cNvCxnSpPr/>
              <p:nvPr/>
            </p:nvCxnSpPr>
            <p:spPr>
              <a:xfrm flipV="1">
                <a:off x="6447862" y="4880577"/>
                <a:ext cx="869500" cy="1468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>
                <a:off x="5649014" y="2896285"/>
                <a:ext cx="1664053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Прямая со стрелкой 39"/>
            <p:cNvCxnSpPr/>
            <p:nvPr/>
          </p:nvCxnSpPr>
          <p:spPr>
            <a:xfrm>
              <a:off x="8135836" y="2276894"/>
              <a:ext cx="560" cy="37401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8135836" y="3426424"/>
              <a:ext cx="794" cy="46844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H="1">
              <a:off x="8136396" y="5102099"/>
              <a:ext cx="234" cy="43209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642584" y="6097340"/>
              <a:ext cx="146723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7092879" y="1772034"/>
              <a:ext cx="11308" cy="43253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7092878" y="1772034"/>
              <a:ext cx="21589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71"/>
          <p:cNvSpPr txBox="1">
            <a:spLocks noChangeArrowheads="1"/>
          </p:cNvSpPr>
          <p:nvPr/>
        </p:nvSpPr>
        <p:spPr bwMode="auto">
          <a:xfrm>
            <a:off x="227439" y="6165304"/>
            <a:ext cx="828092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1000" dirty="0">
                <a:latin typeface="Arial" charset="0"/>
              </a:rPr>
              <a:t>Цветом на схеме обозначен характер использования результатов первого этапа для получения итоговых результатов по проекту, </a:t>
            </a:r>
            <a:br>
              <a:rPr lang="ru-RU" altLang="ru-RU" sz="1000" dirty="0">
                <a:latin typeface="Arial" charset="0"/>
              </a:rPr>
            </a:br>
            <a:r>
              <a:rPr lang="ru-RU" altLang="ru-RU" sz="1000" dirty="0">
                <a:latin typeface="Arial" charset="0"/>
              </a:rPr>
              <a:t>в том числе, для обоснования: нормативно-методологического (</a:t>
            </a:r>
            <a:r>
              <a:rPr lang="ru-RU" altLang="ru-RU" sz="1000" b="1" dirty="0">
                <a:solidFill>
                  <a:srgbClr val="FF0000"/>
                </a:solidFill>
                <a:latin typeface="Arial" charset="0"/>
              </a:rPr>
              <a:t>красный</a:t>
            </a:r>
            <a:r>
              <a:rPr lang="ru-RU" altLang="ru-RU" sz="1000" dirty="0">
                <a:latin typeface="Arial" charset="0"/>
              </a:rPr>
              <a:t>); информационно-методического (</a:t>
            </a:r>
            <a:r>
              <a:rPr lang="ru-RU" altLang="ru-RU" sz="1000" b="1" dirty="0">
                <a:solidFill>
                  <a:srgbClr val="00B050"/>
                </a:solidFill>
                <a:latin typeface="Arial" charset="0"/>
              </a:rPr>
              <a:t>зеленый</a:t>
            </a:r>
            <a:r>
              <a:rPr lang="ru-RU" altLang="ru-RU" sz="1000" dirty="0">
                <a:latin typeface="Arial" charset="0"/>
              </a:rPr>
              <a:t>); организационно-административного (</a:t>
            </a:r>
            <a:r>
              <a:rPr lang="ru-RU" altLang="ru-RU" sz="1000" b="1" dirty="0">
                <a:solidFill>
                  <a:schemeClr val="accent1"/>
                </a:solidFill>
                <a:latin typeface="Arial" charset="0"/>
              </a:rPr>
              <a:t>синий</a:t>
            </a:r>
            <a:r>
              <a:rPr lang="ru-RU" altLang="ru-RU" sz="1000" dirty="0">
                <a:latin typeface="Arial" charset="0"/>
              </a:rPr>
              <a:t>)</a:t>
            </a:r>
          </a:p>
        </p:txBody>
      </p:sp>
      <p:cxnSp>
        <p:nvCxnSpPr>
          <p:cNvPr id="90" name="Прямая соединительная линия 89"/>
          <p:cNvCxnSpPr/>
          <p:nvPr/>
        </p:nvCxnSpPr>
        <p:spPr bwMode="auto">
          <a:xfrm flipH="1">
            <a:off x="4714662" y="4468741"/>
            <a:ext cx="1666" cy="4381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 bwMode="auto">
          <a:xfrm>
            <a:off x="3788897" y="4903767"/>
            <a:ext cx="93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 bwMode="auto">
          <a:xfrm flipV="1">
            <a:off x="3794750" y="3362404"/>
            <a:ext cx="1107872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 bwMode="auto">
          <a:xfrm>
            <a:off x="4902622" y="3181687"/>
            <a:ext cx="2036" cy="18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3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236" y="548680"/>
            <a:ext cx="8856984" cy="72234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cs typeface="Arial" panose="020B0604020202020204" pitchFamily="34" charset="0"/>
              </a:rPr>
              <a:t>Анализ имеющейся информации для заполнения счетов – </a:t>
            </a:r>
            <a:br>
              <a:rPr lang="ru-RU" sz="2400" b="1" dirty="0">
                <a:cs typeface="Arial" panose="020B0604020202020204" pitchFamily="34" charset="0"/>
              </a:rPr>
            </a:br>
            <a:r>
              <a:rPr lang="ru-RU" sz="2400" b="1" dirty="0">
                <a:cs typeface="Arial" panose="020B0604020202020204" pitchFamily="34" charset="0"/>
              </a:rPr>
              <a:t>ключевой элемент исследований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D1B6-2CF3-4217-AEAF-E5434A4F2DC9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01834"/>
              </p:ext>
            </p:extLst>
          </p:nvPr>
        </p:nvGraphicFramePr>
        <p:xfrm>
          <a:off x="323528" y="1772816"/>
          <a:ext cx="8424936" cy="4018404"/>
        </p:xfrm>
        <a:graphic>
          <a:graphicData uri="http://schemas.openxmlformats.org/drawingml/2006/table">
            <a:tbl>
              <a:tblPr firstRow="1" firstCol="1" bandRow="1"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2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596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Пользователи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Отрасли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Домашние хозяйства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Органы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государст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-венного управления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Некоммер-ческие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организа-ции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обслужи-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вающие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домашние хозяйства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Производители специализированных услуг по охране окружающей среды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Другие производители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Специализированные производители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Неспециализирован-ные и работающие для собственных нужд производители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Валовое накопление основного капитала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Накопление капитала для характерных видов деятельности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Форма № 18-КС. Сумма значений из графы 2 в строке 01 для респондентов с ОКВЭД 37, ОКВЭД 38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Сумма значений в ячейках слева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Перемещения средств на охрану окружающей среды, не учтенные выше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Форма № 4-ОС. Разница значений из графы 3 в строке 01 и графы 4 в строке 01, для респондентов сектора 26 (по данным строки 11)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Форма № 4-ОС. Разница значений из графы 3 в строке 01 и графы 4 в строке 01, для респондентов сектора 25 (по данным строки 11)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Перемещения средств в остальной мир и из остального мира (чистые)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Статистическая форма учета перемещения товаров Федеральной таможенной службы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Статистическая форма учета перемещения товаров Федеральной таможенной службы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Статистическая форма учета перемещения товаров Федеральной таможенной службы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Сумма значений в ячейках слева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07" marR="51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16975"/>
              </p:ext>
            </p:extLst>
          </p:nvPr>
        </p:nvGraphicFramePr>
        <p:xfrm>
          <a:off x="251520" y="5877272"/>
          <a:ext cx="8507290" cy="313073"/>
        </p:xfrm>
        <a:graphic>
          <a:graphicData uri="http://schemas.openxmlformats.org/drawingml/2006/table">
            <a:tbl>
              <a:tblPr firstRow="1" firstCol="1" bandRow="1"/>
              <a:tblGrid>
                <a:gridCol w="1441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Условные обозначения: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10" marR="659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нулевое значение в соответствии с СПЭУ, 2012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10" marR="65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статистические данные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10" marR="65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административные  данные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10" marR="65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статистические и административные данные отсутствуют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10" marR="65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3892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535" y="1353979"/>
            <a:ext cx="8383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- Общий объем национальных расходов на охрану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1066879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13057</TotalTime>
  <Words>2256</Words>
  <Application>Microsoft Office PowerPoint</Application>
  <PresentationFormat>Экран (4:3)</PresentationFormat>
  <Paragraphs>292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Поток</vt:lpstr>
      <vt:lpstr>Презентация PowerPoint</vt:lpstr>
      <vt:lpstr>Опыт Института «Кадастр»</vt:lpstr>
      <vt:lpstr>Библиотека</vt:lpstr>
      <vt:lpstr>Государственный доклад –  системная платформа анализа информации в сфере охраны окружающей природной среды</vt:lpstr>
      <vt:lpstr>Презентация PowerPoint</vt:lpstr>
      <vt:lpstr>Презентация PowerPoint</vt:lpstr>
      <vt:lpstr>Территориальный синтез экологической отчетности и экологических докладов Субъекта Российской Федерации</vt:lpstr>
      <vt:lpstr>Разработка методологии построения Системы экономических счетов окружающей природной среды </vt:lpstr>
      <vt:lpstr>Анализ имеющейся информации для заполнения счетов –  ключевой элемент исследований</vt:lpstr>
      <vt:lpstr>Сводные сведения о наличии официальных данных  для заполнения СРООС в рамках СПЭУ</vt:lpstr>
      <vt:lpstr>Анализ источников статистических данных для заполнения CРООС в рамках СПЭУ</vt:lpstr>
      <vt:lpstr>Анализ административных данных для заполнения СРООС в рамках СПЭУ</vt:lpstr>
      <vt:lpstr>Применение источников официальных данных для определения показателей СРООС</vt:lpstr>
      <vt:lpstr>Применение источников официальных данных для определения показателей СРООС</vt:lpstr>
      <vt:lpstr>   Вопросы для обсуждения</vt:lpstr>
      <vt:lpstr>   Предложения по последовательности внедрения счетов СПЭУ в статистическую практику Российской Федерации </vt:lpstr>
      <vt:lpstr>Спасибо за внимание!</vt:lpstr>
    </vt:vector>
  </TitlesOfParts>
  <Company>HomeOffice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СТАРЫЙ ВСТАВИТЬ</dc:title>
  <dc:creator>Фоменко Георгий Анатольевич</dc:creator>
  <cp:lastModifiedBy>aistbeta</cp:lastModifiedBy>
  <cp:revision>573</cp:revision>
  <cp:lastPrinted>2019-04-01T11:33:29Z</cp:lastPrinted>
  <dcterms:created xsi:type="dcterms:W3CDTF">2018-11-11T12:07:28Z</dcterms:created>
  <dcterms:modified xsi:type="dcterms:W3CDTF">2020-08-23T09:20:05Z</dcterms:modified>
</cp:coreProperties>
</file>